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9"/>
  </p:notesMasterIdLst>
  <p:handoutMasterIdLst>
    <p:handoutMasterId r:id="rId30"/>
  </p:handoutMasterIdLst>
  <p:sldIdLst>
    <p:sldId id="414" r:id="rId8"/>
    <p:sldId id="415" r:id="rId9"/>
    <p:sldId id="416" r:id="rId10"/>
    <p:sldId id="2147308899" r:id="rId11"/>
    <p:sldId id="2147308889" r:id="rId12"/>
    <p:sldId id="372" r:id="rId13"/>
    <p:sldId id="2147308894" r:id="rId14"/>
    <p:sldId id="2147308895" r:id="rId15"/>
    <p:sldId id="2147308897" r:id="rId16"/>
    <p:sldId id="290" r:id="rId17"/>
    <p:sldId id="2147308896" r:id="rId18"/>
    <p:sldId id="2147308898" r:id="rId19"/>
    <p:sldId id="2147308900" r:id="rId20"/>
    <p:sldId id="2470" r:id="rId21"/>
    <p:sldId id="2147308892" r:id="rId22"/>
    <p:sldId id="2147308893" r:id="rId23"/>
    <p:sldId id="435" r:id="rId24"/>
    <p:sldId id="373" r:id="rId25"/>
    <p:sldId id="380" r:id="rId26"/>
    <p:sldId id="381" r:id="rId27"/>
    <p:sldId id="383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42" autoAdjust="0"/>
  </p:normalViewPr>
  <p:slideViewPr>
    <p:cSldViewPr snapToGrid="0">
      <p:cViewPr varScale="1">
        <p:scale>
          <a:sx n="64" d="100"/>
          <a:sy n="64" d="100"/>
        </p:scale>
        <p:origin x="1288" y="3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4/24/2024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more: https://documents1.worldbank.org/curated/en/099602511292336760/pdf/IDU07639ca570f3cb048db09bf60fc2cc82df22d.pdf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 https://www.star.nesdis.noaa.gov/jpss/documents/ATBD/ATBD_VIIRS_Flood_Mapping_v1.0.pdf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1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details: https://www.nature.com/articles/s41597-020-0453-3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https://www.researchgate.net/profile/Francesco-Tubiello/publication/361812372_Measuring_the_world's_cropland_area/links/62c6aa4c34a4a972fd194720/Measuring-the-worlds-cropland-area.pdf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https://hess.copernicus.org/articles/18/1625/2014/hess-18-1625-2014.pdf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2F2B-8135-4C69-B0FB-A8F319FAC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4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94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  <p:sldLayoutId id="2147485531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32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11848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profile/Francesco-Tubiello/publication/361812372_Measuring_the_world's_cropland_area/links/62c6aa4c34a4a972fd194720/Measuring-the-worlds-cropland-area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researchgate.net/publication/373770161_Building_footprint_data_for_countries_in_Africa_to_what_extent_are_existing_data_products_comparab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quest.com/docview/1545767302?parentSessionId=OJXSLBH%2BV6vCvuZ72ymwpOwNlBt2jTcG%2Bx%2Bjmm8n1qs%3D&amp;pq-origsite=primo&amp;accountid=276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emf"/><Relationship Id="rId4" Type="http://schemas.openxmlformats.org/officeDocument/2006/relationships/hyperlink" Target="https://hess.copernicus.org/articles/18/1625/2014/hess-18-1625-201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world-cities" TargetMode="External"/><Relationship Id="rId2" Type="http://schemas.openxmlformats.org/officeDocument/2006/relationships/hyperlink" Target="https://maps.elie.ucl.ac.be/CCI/viewer/download.ph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udata.uea.ac.uk/cru/data/hrg/cru_ts_4.07/cruts.2304141047.v4.07/)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is.apps.fao.org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fdrr.github.io/CCDR-tool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edgar.jrc.ec.europa.eu/dataset_ghg80" TargetMode="External"/><Relationship Id="rId18" Type="http://schemas.openxmlformats.org/officeDocument/2006/relationships/hyperlink" Target="https://dataforgood.facebook.com/dfg/tools" TargetMode="External"/><Relationship Id="rId26" Type="http://schemas.openxmlformats.org/officeDocument/2006/relationships/hyperlink" Target="https://www.nature.com/articles/s43016-021-00429-z" TargetMode="External"/><Relationship Id="rId3" Type="http://schemas.openxmlformats.org/officeDocument/2006/relationships/hyperlink" Target="https://gfdrr.github.io/CCDR-tools/docs/global-hazard.html" TargetMode="External"/><Relationship Id="rId21" Type="http://schemas.openxmlformats.org/officeDocument/2006/relationships/hyperlink" Target="https://www.ecopiatech.com/global-feature-extraction" TargetMode="External"/><Relationship Id="rId7" Type="http://schemas.openxmlformats.org/officeDocument/2006/relationships/hyperlink" Target="https://data.humdata.org/dataset/united-republic-of-tanzania-flood-fl-20231117-tza-00?" TargetMode="External"/><Relationship Id="rId12" Type="http://schemas.openxmlformats.org/officeDocument/2006/relationships/hyperlink" Target="https://login.microsoftonline.com/31a2fec0-266b-4c67-b56e-2796d8f59c36/oauth2/v2.0/authorize?client_id=fb89e0b4-2dbc-4955-935b-20f473c04aae&amp;scope=openid+profile+offline_access&amp;redirect_uri=https%3a%2f%2fdatacatalog.worldbank.org%2fint&amp;client-request-id=7d58581f-3437-4f5d-a65d-a6afa133b32e&amp;response_mode=fragment&amp;response_type=code&amp;x-client-SKU=msal.js.browser&amp;x-client-VER=2.28.1&amp;client_info=1&amp;code_challenge=933DVIWRBM3rmarskqLY1U_gXn7Tx9rAWEPfl9FchsM&amp;code_challenge_method=S256&amp;nonce=f513ae7f-8a47-4eaa-9773-8d0446f9fb63&amp;state=eyJpZCI6IjhlYzg4Nzc0LWMzMjctNDMyOC05M2ExLTBiN2M0NjZhZTAyOSIsIm1ldGEiOnsiaW50ZXJhY3Rpb25UeXBlIjoicmVkaXJlY3QifX0%3d&amp;sso_reload=true&amp;sso_nonce=AwABAAEAAAACAOz_BQD0_wSH9FKV5pRCtH90muu5NmNhfSS_S38Umhn3uhDXN0VVw2HrCh20oYDP90F-Zs87XTPvPCIahoCRZtx-LRvbrUwgAA&amp;mscrid=7d58581f-3437-4f5d-a65d-a6afa133b32e" TargetMode="External"/><Relationship Id="rId17" Type="http://schemas.openxmlformats.org/officeDocument/2006/relationships/hyperlink" Target="https://www.eastview.com/resources/e-collections/landscan/" TargetMode="External"/><Relationship Id="rId25" Type="http://schemas.openxmlformats.org/officeDocument/2006/relationships/hyperlink" Target="https://livingatlas.arcgis.com/landcover/" TargetMode="External"/><Relationship Id="rId33" Type="http://schemas.openxmlformats.org/officeDocument/2006/relationships/hyperlink" Target="https://www.nature.com/articles/s41597-019-0142-2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ata.jrc.ec.europa.eu/collection/ghsl#datasets" TargetMode="External"/><Relationship Id="rId20" Type="http://schemas.openxmlformats.org/officeDocument/2006/relationships/hyperlink" Target="https://www.microsoft.com/enus/maps/building-footprints" TargetMode="External"/><Relationship Id="rId29" Type="http://schemas.openxmlformats.org/officeDocument/2006/relationships/hyperlink" Target="https://eogdata.mines.edu/products/vnl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pei.csic.es/map/maps.html" TargetMode="External"/><Relationship Id="rId11" Type="http://schemas.openxmlformats.org/officeDocument/2006/relationships/hyperlink" Target="https://www.chc.ucsb.edu/data/chirps" TargetMode="External"/><Relationship Id="rId24" Type="http://schemas.openxmlformats.org/officeDocument/2006/relationships/hyperlink" Target="https://maps.elie.ucl.ac.be/CCI/viewer/download.php" TargetMode="External"/><Relationship Id="rId32" Type="http://schemas.openxmlformats.org/officeDocument/2006/relationships/hyperlink" Target="https://www.nature.com/articles/s41591-020-1059-1" TargetMode="External"/><Relationship Id="rId5" Type="http://schemas.openxmlformats.org/officeDocument/2006/relationships/hyperlink" Target="https://www.star.nesdis.noaa.gov/smcd/emb/vci/VH/vh_browseVH.php" TargetMode="External"/><Relationship Id="rId15" Type="http://schemas.openxmlformats.org/officeDocument/2006/relationships/hyperlink" Target="https://www.worldpop.org/" TargetMode="External"/><Relationship Id="rId23" Type="http://schemas.openxmlformats.org/officeDocument/2006/relationships/hyperlink" Target="https://www.geofabrik.de/" TargetMode="External"/><Relationship Id="rId28" Type="http://schemas.openxmlformats.org/officeDocument/2006/relationships/hyperlink" Target="https://gaez.fao.org/" TargetMode="External"/><Relationship Id="rId10" Type="http://schemas.openxmlformats.org/officeDocument/2006/relationships/hyperlink" Target="https://crudata.uea.ac.uk/cru/data/hrg/cru_ts_4.07/cruts.2304141047.v4.07/)" TargetMode="External"/><Relationship Id="rId19" Type="http://schemas.openxmlformats.org/officeDocument/2006/relationships/hyperlink" Target="https://sites.research.google/open-buildings" TargetMode="External"/><Relationship Id="rId31" Type="http://schemas.openxmlformats.org/officeDocument/2006/relationships/hyperlink" Target="https://www.nature.com/articles/nature25181" TargetMode="External"/><Relationship Id="rId4" Type="http://schemas.openxmlformats.org/officeDocument/2006/relationships/hyperlink" Target="https://www.fao.org/giews/earthobservation/access.jsp?lang=en" TargetMode="External"/><Relationship Id="rId9" Type="http://schemas.openxmlformats.org/officeDocument/2006/relationships/hyperlink" Target="https://storage.googleapis.com/gfd_metadata/README_GFD.pdf" TargetMode="External"/><Relationship Id="rId14" Type="http://schemas.openxmlformats.org/officeDocument/2006/relationships/hyperlink" Target="https://developers.google.com/earth-engine/datasets/catalog/ECMWF_CAMS_NRT" TargetMode="External"/><Relationship Id="rId22" Type="http://schemas.openxmlformats.org/officeDocument/2006/relationships/hyperlink" Target="https://ghsl.jrc.ec.europa.eu/" TargetMode="External"/><Relationship Id="rId27" Type="http://schemas.openxmlformats.org/officeDocument/2006/relationships/hyperlink" Target="https://mapspam.info/" TargetMode="External"/><Relationship Id="rId30" Type="http://schemas.openxmlformats.org/officeDocument/2006/relationships/hyperlink" Target="https://dataforgood.facebook.com/dfg/tools/relative-wealth-index" TargetMode="External"/><Relationship Id="rId8" Type="http://schemas.openxmlformats.org/officeDocument/2006/relationships/hyperlink" Target="https://geonode.resilienceacademy.ac.tz/catalogue/#/?f=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ode.earthengine.google.com/?asset=projects/UNFAO/ASIS/HDF" TargetMode="External"/><Relationship Id="rId4" Type="http://schemas.openxmlformats.org/officeDocument/2006/relationships/hyperlink" Target="https://data.apps.fao.org/?lang=en&amp;share=f-8d4fcc02-5b97-4a9b-931f-7c6d359d49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united-republic-of-tanzania-flood-fl-20231117-tza-00?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5" y="2171700"/>
            <a:ext cx="7765043" cy="84025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3: Introduction to Geospatial Data on Environment and Agriculture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92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Working with </a:t>
            </a:r>
            <a:r>
              <a:rPr lang="en-US" b="0" cap="none" dirty="0" err="1">
                <a:ea typeface="MS PGothic"/>
              </a:rPr>
              <a:t>spatio</a:t>
            </a:r>
            <a:r>
              <a:rPr lang="en-US" b="0" cap="none" dirty="0">
                <a:ea typeface="MS PGothic"/>
              </a:rPr>
              <a:t>-temporal dataset 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(example 3): CRU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2" y="1952042"/>
            <a:ext cx="33658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Avg. monthly temperature from the Climate Research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Available from January 1901 through December 2022 at a spatial resolution of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-apple-system"/>
              </a:rPr>
              <a:t>0.5° (about 50km)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22222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Use extensive networks of weather station observations and apply interpolation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6614F-F56A-7AF8-686C-69A29D4EE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709297" y="1386637"/>
            <a:ext cx="5091302" cy="4600575"/>
          </a:xfrm>
        </p:spPr>
      </p:pic>
    </p:spTree>
    <p:extLst>
      <p:ext uri="{BB962C8B-B14F-4D97-AF65-F5344CB8AC3E}">
        <p14:creationId xmlns:p14="http://schemas.microsoft.com/office/powerpoint/2010/main" val="4170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spatio</a:t>
            </a:r>
            <a:r>
              <a:rPr lang="en-US" dirty="0"/>
              <a:t>-temporal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66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184138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0C6422E-60B8-44E3-978F-1130D466394E}"/>
              </a:ext>
            </a:extLst>
          </p:cNvPr>
          <p:cNvSpPr/>
          <p:nvPr/>
        </p:nvSpPr>
        <p:spPr>
          <a:xfrm>
            <a:off x="337088" y="1692455"/>
            <a:ext cx="8421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Big data are not a panacea!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Always cross-check with the numbers you get from different 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Consult with country/sector experts to ensure quality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Significant disagreements across different data sources on cropland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3"/>
              </a:rPr>
              <a:t>Potapov et al. (2022) </a:t>
            </a:r>
            <a:r>
              <a:rPr lang="en-US" sz="1800" b="0" dirty="0"/>
              <a:t>estimate of a 9% cropland expansion from 2003 to 2019, with trends accelerating over the study period.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4"/>
              </a:rPr>
              <a:t>The FAO data </a:t>
            </a:r>
            <a:r>
              <a:rPr lang="en-US" sz="1800" b="0" dirty="0"/>
              <a:t>indicated instead a much smaller growth (2%-6%)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5E15-158B-800A-C32A-1B04F19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2" y="3869736"/>
            <a:ext cx="5285369" cy="2728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EF4C9-4715-4CEB-435C-73FB6301D936}"/>
              </a:ext>
            </a:extLst>
          </p:cNvPr>
          <p:cNvSpPr txBox="1"/>
          <p:nvPr/>
        </p:nvSpPr>
        <p:spPr>
          <a:xfrm>
            <a:off x="1729409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dirty="0" err="1">
                <a:hlinkClick r:id="rId4"/>
              </a:rPr>
              <a:t>Tubiello</a:t>
            </a:r>
            <a:r>
              <a:rPr lang="en-US" dirty="0">
                <a:hlinkClick r:id="rId4"/>
              </a:rPr>
              <a:t> et al. (2023)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CA88-712A-9949-E331-ECA94AEE342C}"/>
              </a:ext>
            </a:extLst>
          </p:cNvPr>
          <p:cNvSpPr txBox="1"/>
          <p:nvPr/>
        </p:nvSpPr>
        <p:spPr>
          <a:xfrm>
            <a:off x="6301409" y="4202812"/>
            <a:ext cx="1958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Map of agreement/disagreement produced by consolidating information at pixel level from six high resolution maps of cropland</a:t>
            </a:r>
          </a:p>
        </p:txBody>
      </p:sp>
    </p:spTree>
    <p:extLst>
      <p:ext uri="{BB962C8B-B14F-4D97-AF65-F5344CB8AC3E}">
        <p14:creationId xmlns:p14="http://schemas.microsoft.com/office/powerpoint/2010/main" val="345966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30A7-F884-5047-A415-BD6F4A69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31" y="1194520"/>
            <a:ext cx="4203304" cy="506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05DE4-1DD6-C0D9-ACB1-31288ABF29A7}"/>
              </a:ext>
            </a:extLst>
          </p:cNvPr>
          <p:cNvSpPr/>
          <p:nvPr/>
        </p:nvSpPr>
        <p:spPr>
          <a:xfrm>
            <a:off x="337089" y="1692455"/>
            <a:ext cx="4306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Another good illustration of how data sources matter where different building footprint datasets yield significantly different results in terms of the spatial distribution of building counts in sub-Saharan Africa (</a:t>
            </a:r>
            <a:r>
              <a:rPr lang="en-US" sz="1800" b="0" dirty="0">
                <a:hlinkClick r:id="rId4"/>
              </a:rPr>
              <a:t>Chamberlain et al. 2023</a:t>
            </a:r>
            <a:r>
              <a:rPr lang="en-US" sz="1800" b="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1617-965F-F33A-F651-8128866C1694}"/>
              </a:ext>
            </a:extLst>
          </p:cNvPr>
          <p:cNvSpPr txBox="1"/>
          <p:nvPr/>
        </p:nvSpPr>
        <p:spPr>
          <a:xfrm>
            <a:off x="4771731" y="6353518"/>
            <a:ext cx="2784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350" dirty="0">
                <a:hlinkClick r:id="rId4"/>
              </a:rPr>
              <a:t>Chamberlain et al. 2023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3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F46A-6612-F44D-D852-E8B653BD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22FA-700F-738C-40A5-2239CF762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600682"/>
            <a:ext cx="7942403" cy="150925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universal definition of drought impractical (</a:t>
            </a:r>
            <a:r>
              <a:rPr lang="en-US" dirty="0">
                <a:hlinkClick r:id="rId3"/>
              </a:rPr>
              <a:t>Lloyd-</a:t>
            </a:r>
            <a:r>
              <a:rPr lang="en-US" dirty="0" err="1">
                <a:hlinkClick r:id="rId3"/>
              </a:rPr>
              <a:t>hughes</a:t>
            </a:r>
            <a:r>
              <a:rPr lang="en-US" dirty="0">
                <a:hlinkClick r:id="rId3"/>
              </a:rPr>
              <a:t> 2014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drought indicators seem to more or less agree on the time of drought onset and recovery although there is disagreement on the extent of the affected area (</a:t>
            </a:r>
            <a:r>
              <a:rPr lang="en-US" dirty="0">
                <a:hlinkClick r:id="rId4"/>
              </a:rPr>
              <a:t>Naumann et al. 2014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drought indicator to be used for targeting depends on the objectives of a project…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2E88-5B13-6FF5-F7B8-CC45B52A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31173-C480-F130-8CAB-E4F1C832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4" y="3193005"/>
            <a:ext cx="7383293" cy="2807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CF08C-3B5C-DB72-1BEC-031AD112010A}"/>
              </a:ext>
            </a:extLst>
          </p:cNvPr>
          <p:cNvSpPr txBox="1"/>
          <p:nvPr/>
        </p:nvSpPr>
        <p:spPr>
          <a:xfrm>
            <a:off x="6196860" y="562135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Source: Naumann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0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Agriculture Statistics using geospatial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1: Overlay various layers of spatial data and save as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cropland, forest cover, etc. with the locations of roads, cities,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2: Work with climate data – precipitation,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a map of average monthly temperature and precipitation for Tanzania by region (December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trends in monthly temperature and precipitation for Tanzania by region (1901-2022)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the standard deviation of avg. monthly temperature and precipitation for Tanzania by region (against the long term mean 1901-2022)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3: Work with natural disaster risk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% of people/cropland in drought area</a:t>
            </a:r>
          </a:p>
        </p:txBody>
      </p:sp>
    </p:spTree>
    <p:extLst>
      <p:ext uri="{BB962C8B-B14F-4D97-AF65-F5344CB8AC3E}">
        <p14:creationId xmlns:p14="http://schemas.microsoft.com/office/powerpoint/2010/main" val="2208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</a:t>
            </a:r>
            <a:r>
              <a:rPr lang="en-US" b="0" dirty="0"/>
              <a:t>Overlay various layers of spatial data and save as a map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Landcover data on cropland from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FAO</a:t>
            </a:r>
            <a:endParaRPr lang="en-US" sz="16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Locations of cities from </a:t>
            </a: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World Cities Database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3.1-handson.R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the continent&#10;&#10;Description automatically generated">
            <a:extLst>
              <a:ext uri="{FF2B5EF4-FFF2-40B4-BE49-F238E27FC236}">
                <a16:creationId xmlns:a16="http://schemas.microsoft.com/office/drawing/2014/main" id="{3915FB85-8E13-AADF-56C9-76D84336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627632"/>
            <a:ext cx="4752809" cy="4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2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A5BC-9ADF-977C-8A37-4D0722C62B39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0" dirty="0"/>
              <a:t>Work with climate data – precipitation, temperature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Precipitation/temperature data from the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Climate Research Unit 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3.2-handson.R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6EF2FC-91C4-1DC2-8606-A2476C22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4" y="3703431"/>
            <a:ext cx="6764897" cy="27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</a:t>
            </a:r>
            <a:r>
              <a:rPr lang="en-US" b="0" dirty="0"/>
              <a:t>Work with natural disaster risk indicators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Drought index from </a:t>
            </a:r>
            <a:r>
              <a:rPr lang="en-US" b="0" dirty="0">
                <a:hlinkClick r:id="rId2"/>
              </a:rPr>
              <a:t>FAO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Population data from </a:t>
            </a:r>
            <a:r>
              <a:rPr lang="en-US" b="0" dirty="0" err="1"/>
              <a:t>WorldPop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Urban extent from GRUMP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3.3-handson.R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different shades of brown&#10;&#10;Description automatically generated">
            <a:extLst>
              <a:ext uri="{FF2B5EF4-FFF2-40B4-BE49-F238E27FC236}">
                <a16:creationId xmlns:a16="http://schemas.microsoft.com/office/drawing/2014/main" id="{908128FE-B43B-4322-2A15-B321E5F2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749286"/>
            <a:ext cx="4538980" cy="4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26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 of geospatial data on environment and agriculture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with </a:t>
            </a:r>
            <a:r>
              <a:rPr lang="en-US" sz="2400" b="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spatio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-temporal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of agriculture and environment data into analysis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4954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4DB672-A833-B564-3F37-1FFD8C3F66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5700027"/>
              </p:ext>
            </p:extLst>
          </p:nvPr>
        </p:nvGraphicFramePr>
        <p:xfrm>
          <a:off x="220851" y="3446340"/>
          <a:ext cx="875260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9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825876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hazard occurrence probability and intensity (i.e., physical magnitude) in a particular location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84789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people and physical assets (infrastructures, buildings, crops, etc.) situated in that location and therefore exposed to the hazard 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conditions determined by physical, social, and economic factors which increase the susceptibility of an exposed individual, community, asset or system to the impacts of hazards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687-AC17-FBE7-3E14-B1770DB2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A31E-28C9-E65B-83DF-6A7B7EB23350}"/>
              </a:ext>
            </a:extLst>
          </p:cNvPr>
          <p:cNvSpPr txBox="1"/>
          <p:nvPr/>
        </p:nvSpPr>
        <p:spPr>
          <a:xfrm>
            <a:off x="360947" y="1312502"/>
            <a:ext cx="628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= </a:t>
            </a:r>
            <a:r>
              <a:rPr lang="en-US" sz="2400" dirty="0">
                <a:solidFill>
                  <a:srgbClr val="92D050"/>
                </a:solidFill>
              </a:rPr>
              <a:t>Hazard</a:t>
            </a:r>
            <a:r>
              <a:rPr lang="en-US" sz="2400" dirty="0"/>
              <a:t> ×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F0000"/>
                </a:solidFill>
              </a:rPr>
              <a:t>Vulnerability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2BABA-2358-F353-3C23-C766631FCFFA}"/>
              </a:ext>
            </a:extLst>
          </p:cNvPr>
          <p:cNvSpPr txBox="1"/>
          <p:nvPr/>
        </p:nvSpPr>
        <p:spPr>
          <a:xfrm>
            <a:off x="125158" y="5496832"/>
            <a:ext cx="7917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Adopted from Amadio M. (GFDRR) - CCDR tools data and methodology, 2023. Available at </a:t>
            </a:r>
            <a:r>
              <a:rPr lang="en-US" sz="1050" dirty="0">
                <a:hlinkClick r:id="rId2"/>
              </a:rPr>
              <a:t>https://gfdrr.github.io/CCDR-tools</a:t>
            </a:r>
            <a:r>
              <a:rPr lang="en-US" sz="105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DBCA97-4CC3-443A-7CDD-A07DC87C9792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  <p:pic>
        <p:nvPicPr>
          <p:cNvPr id="1026" name="Picture 2" descr="Environmental Hazard Symbol - Hazard Labels">
            <a:extLst>
              <a:ext uri="{FF2B5EF4-FFF2-40B4-BE49-F238E27FC236}">
                <a16:creationId xmlns:a16="http://schemas.microsoft.com/office/drawing/2014/main" id="{CA909FA3-FF56-1F72-5568-E3A424C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25" y="1843459"/>
            <a:ext cx="1054222" cy="10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ustainable Development Goal ...">
            <a:extLst>
              <a:ext uri="{FF2B5EF4-FFF2-40B4-BE49-F238E27FC236}">
                <a16:creationId xmlns:a16="http://schemas.microsoft.com/office/drawing/2014/main" id="{0CF8C71B-0764-40A2-F7F9-4112CCC9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1" b="14767"/>
          <a:stretch/>
        </p:blipFill>
        <p:spPr bwMode="auto">
          <a:xfrm>
            <a:off x="4720045" y="1888503"/>
            <a:ext cx="1689463" cy="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opland gradient linear vector icon ...">
            <a:extLst>
              <a:ext uri="{FF2B5EF4-FFF2-40B4-BE49-F238E27FC236}">
                <a16:creationId xmlns:a16="http://schemas.microsoft.com/office/drawing/2014/main" id="{1B726C7C-42D6-E481-5A23-DE8A5AC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8" y="1808514"/>
            <a:ext cx="980907" cy="9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D8B132E-2CD0-E947-E309-6554B4B2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13322"/>
              </p:ext>
            </p:extLst>
          </p:nvPr>
        </p:nvGraphicFramePr>
        <p:xfrm>
          <a:off x="134392" y="1371557"/>
          <a:ext cx="8907111" cy="553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1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946370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94031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173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GFDRR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website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Drought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the Agricultural Stress Index (ASI),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Vegetation Health Index (VHI)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Standardised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 Precipitation-Evapotranspiration Index (SPEI)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Flood – Fathom,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HDX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Resilience Academy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Global Flood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Precipitation / temperature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Climate Research Unit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CHIRPS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waves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GFDRR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 gases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EDGAR - Emissions Database for Global Atmospheric Research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Copernicus Atmosphere Monitoring Service (CAMS)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72041"/>
                  </a:ext>
                </a:extLst>
              </a:tr>
              <a:tr h="13231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GHS-POP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LandScan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 – OpenStreetMap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footprints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Google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dirty="0">
                          <a:hlinkClick r:id="rId20"/>
                        </a:rPr>
                        <a:t>Microsoft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21"/>
                        </a:rPr>
                        <a:t>Ecopia</a:t>
                      </a:r>
                      <a:r>
                        <a:rPr lang="en-US" sz="1400" dirty="0"/>
                        <a:t>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GHSL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Landcover/Cropland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/>
                        </a:rPr>
                        <a:t>FAO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/>
                        </a:rPr>
                        <a:t>ESRI landcover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/>
                        </a:rPr>
                        <a:t>Potapov et al. (2022)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Agricultural production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/>
                        </a:rPr>
                        <a:t>MapSPAM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/>
                        </a:rPr>
                        <a:t>GAEZ v4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163283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Poverty map (produced in 2018)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Nighttime light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/>
                        </a:rPr>
                        <a:t>VIIRS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 Wealth Index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markets, schools and health facilities – Weiss et al.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/>
                        </a:rPr>
                        <a:t>2018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/>
                        </a:rPr>
                        <a:t>2020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/>
                        </a:rPr>
                        <a:t>WHO health facility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BC7A71-BE13-EDFD-592A-81CE2C499984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1529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(example 1): Agricultural Stress Index (from FAO)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A9044-11DE-FC64-B1FD-C8FC5537D9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17676" y="1772648"/>
            <a:ext cx="4778588" cy="42575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949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ASI uses satellite-based remote sensing data to detect agricultural areas (cropland or grassland) with a high likelihood of water stress (dry spells and drought).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This map presents </a:t>
            </a:r>
            <a:r>
              <a:rPr lang="en-US" sz="1400" b="0" dirty="0">
                <a:hlinkClick r:id="rId4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Historic Agricultural Drought Frequency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depicting the frequency of severe drought in areas where 30 percent percent of the cropland/grassland has been 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Formula: The number of years when land affected&gt;30 percent percent occurred/(2022-1984+1) 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historical frequency of severe droughts (as defined by ASI) is based on the entire ASI times series (1984-2022).</a:t>
            </a:r>
            <a:endParaRPr lang="en-US" sz="1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5"/>
              </a:rPr>
              <a:t>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(example 2): NOAA VIIRS Flood Map from HDX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22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NOAA VIIRS Flood (5 days composite) as recorded in November 17,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Applying machine learning algorithms such as the decision-tree approach and open water likelihood method to detect flooding and standing water from satellite (e.g., Suomi-NPP and NOAA-20 VIIRS)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407224" y="601779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Source: </a:t>
            </a:r>
            <a:r>
              <a:rPr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HDX</a:t>
            </a:r>
            <a:endParaRPr lang="en-US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7C4051-FBAD-21A5-76E7-D597CB4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77" y="1676053"/>
            <a:ext cx="4549246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climate / natural disaster risk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13136</TotalTime>
  <Words>1346</Words>
  <Application>Microsoft Office PowerPoint</Application>
  <PresentationFormat>On-screen Show (4:3)</PresentationFormat>
  <Paragraphs>172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Andes ExtraLight</vt:lpstr>
      <vt:lpstr>Arial</vt:lpstr>
      <vt:lpstr>Arial Bold</vt:lpstr>
      <vt:lpstr>Calibri</vt:lpstr>
      <vt:lpstr>Courier New</vt:lpstr>
      <vt:lpstr>Open Sans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3: Introduction to Geospatial Data on Environment and Agriculture</vt:lpstr>
      <vt:lpstr>Recap of what’s covered on Day 2</vt:lpstr>
      <vt:lpstr>Today’s Agenda</vt:lpstr>
      <vt:lpstr>Overview of geospatial data in environment and agriculture</vt:lpstr>
      <vt:lpstr>PowerPoint Presentation</vt:lpstr>
      <vt:lpstr>PowerPoint Presentation</vt:lpstr>
      <vt:lpstr>Hazard (example 1): Agricultural Stress Index (from FAO)</vt:lpstr>
      <vt:lpstr>Flood (example 2): NOAA VIIRS Flood Map from HDX</vt:lpstr>
      <vt:lpstr>How to read climate / natural disaster risk data</vt:lpstr>
      <vt:lpstr>Working with spatio-temporal dataset </vt:lpstr>
      <vt:lpstr>Temperature (example 3): CRU</vt:lpstr>
      <vt:lpstr>Working with spatio-temporal data</vt:lpstr>
      <vt:lpstr>Data quality issues with geospatial data on environment and agriculture</vt:lpstr>
      <vt:lpstr>PowerPoint Presentation</vt:lpstr>
      <vt:lpstr>PowerPoint Presentation</vt:lpstr>
      <vt:lpstr>Indicator selection</vt:lpstr>
      <vt:lpstr>Let’s do a hands-on exercise to recap what’s covered today!</vt:lpstr>
      <vt:lpstr>Climate and Agriculture Statistics using geospatial data</vt:lpstr>
      <vt:lpstr>Task 1: Overlay various layers of spatial data and save as a map</vt:lpstr>
      <vt:lpstr>Task 2: Work with climate data – precipitation, temperature</vt:lpstr>
      <vt:lpstr>Task 3: Work with natural disaster risk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15</cp:revision>
  <dcterms:created xsi:type="dcterms:W3CDTF">2021-02-18T16:05:50Z</dcterms:created>
  <dcterms:modified xsi:type="dcterms:W3CDTF">2024-04-24T02:02:55Z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